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65"/>
    <a:srgbClr val="FFFE99"/>
    <a:srgbClr val="FE0E6F"/>
    <a:srgbClr val="AB73D5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 /><Relationship Id="rId7" Type="http://schemas.openxmlformats.org/officeDocument/2006/relationships/tableStyles" Target="tableStyle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theme" Target="theme/theme1.xml" /><Relationship Id="rId5" Type="http://schemas.openxmlformats.org/officeDocument/2006/relationships/viewProps" Target="viewProps.xml" /><Relationship Id="rId4" Type="http://schemas.openxmlformats.org/officeDocument/2006/relationships/presProps" Target="pres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B7FD73-C300-D84A-6759-BFDA16EC06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022245-B74F-A956-5662-0BB0861990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BB1BAC9-CCC2-A5A0-531B-AE1080299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4978-2C76-B746-81C7-9A4EF60948F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0FDBC0-E965-C449-9D33-288471B017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6FDD0C-8CAE-FD7A-04CB-1FAF932C30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BAD66-60A0-E443-A23D-876021653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7813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019B2D-21E7-8BC6-709E-1C06E561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D9637B3-2B7C-E771-7763-8FFBA9BEEB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140147-5EDB-D126-DF1D-D27CBD81BB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4978-2C76-B746-81C7-9A4EF60948F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C0248-BDD8-B679-93F1-BE6DAD81B6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842278-E607-747D-11FF-2D5AF62CAF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BAD66-60A0-E443-A23D-876021653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103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0B7AE12-10AD-D9EE-0501-74C1F2E216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462C82D-DF97-D047-D58A-C8F6E6069D9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BE347E-2F8E-F9B4-90C4-02048F676E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4978-2C76-B746-81C7-9A4EF60948F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408F44-C055-66AD-480C-79547593A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7A6EAC-674D-DB66-2619-D0003F261E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BAD66-60A0-E443-A23D-876021653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249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3F9F28-E5CE-A028-65FB-6870490C6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B6434B-6024-F6C2-7D24-C96945DF98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64D77-5FA7-23AA-056D-199D9B04B0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4978-2C76-B746-81C7-9A4EF60948F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5A9804-96C1-C9B9-90DB-30EE8606B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A20E7D-E3B6-D337-FEFE-14BAA8689C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BAD66-60A0-E443-A23D-876021653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58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07937A-F88A-F773-34CA-1E2611CA3C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6E194C-A5E8-85C6-5B96-DD7864199C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C812BAF-826E-744F-CD58-B37164E4A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4978-2C76-B746-81C7-9A4EF60948F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DEC2DD-3073-3FD2-E0CC-B354359DF5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87D35B-52DB-BB68-D48F-32DABC524D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BAD66-60A0-E443-A23D-876021653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282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3EC029-3A90-CF8D-579A-6DD7601EE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5D3BA5-69D4-044C-E145-0FF01DD528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A0FE8F7-39BB-3625-81EF-A6808C6FE94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6D057C-99D8-49F9-88C7-AA92601B82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4978-2C76-B746-81C7-9A4EF60948F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00B3C9-6883-C344-0E1F-B7B69E62F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648CBD-D2F1-CC36-46B6-2F378BF55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BAD66-60A0-E443-A23D-876021653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40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70540-0CC0-D7B3-99A9-2F8866552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0EE09C0-BBA0-2E4C-C309-66A0501988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8941350-9232-162C-E805-5EB66C5741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DBF73C-3792-91B7-20EA-3C66AE4D7F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EBED91-2C09-C149-B4A0-6F8F0F0CAE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896629-EF07-3068-C489-214E964537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4978-2C76-B746-81C7-9A4EF60948F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0D108A-61C9-1177-40F5-D27A8B384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9ACAC3-C0B3-6FCC-D1E0-87BF9EB0A4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BAD66-60A0-E443-A23D-876021653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8470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CAE52-3679-0BB7-58E7-3C735F34DB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9933E2-134F-6D8C-655D-2B3B7600F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4978-2C76-B746-81C7-9A4EF60948F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0221EDF-D170-93CB-DF25-A76264B8CD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277B0A4-5E55-C251-0DD8-125DF42517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BAD66-60A0-E443-A23D-876021653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9796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8F584AA-B0FC-D5DA-A8E5-87D797911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4978-2C76-B746-81C7-9A4EF60948F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1F9C358-54BB-BF2B-3456-FC65DBFE2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EC606E-05E4-B0CA-4692-F23120AD9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BAD66-60A0-E443-A23D-876021653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3547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C0330D-2DBF-A9FE-C850-B049A254F8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84EDB0-2E92-C611-5639-057911AC0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BE3FBC-AFF0-21DD-0A9B-A661213186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D3C94F-0A54-5F9A-C236-E96787F6B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4978-2C76-B746-81C7-9A4EF60948F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75368B-EFB2-811D-8437-EB637B84E5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0FE2F6-2367-BF63-2CDE-E5DCB2E89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BAD66-60A0-E443-A23D-876021653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2533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709AB7-6B33-F754-42B2-098231D9F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777D08-B726-2279-69E2-C833DA0A105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62FB38-DD3C-7174-9CB4-BAECD7E4AE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DD0CAD-502B-56B9-4258-4B62378CA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944978-2C76-B746-81C7-9A4EF60948F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0CBFAD-E11D-6605-B7A2-9CAB7D4E2B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EE38F9-4CD0-F73A-C311-5861D4D7B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BBAD66-60A0-E443-A23D-876021653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6377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764D811-24D9-0F1A-4E3A-351FF26F6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8C1ACC-161F-031E-3E88-30FC0C9438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A93292-E915-7764-77A0-C8781B13231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944978-2C76-B746-81C7-9A4EF60948F2}" type="datetimeFigureOut">
              <a:rPr lang="en-US" smtClean="0"/>
              <a:t>7/28/2024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C9C214-BE72-697C-A170-E9D57FA1033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E657B5-AF8E-E28B-6065-CF21291D7D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BAD66-60A0-E443-A23D-876021653A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5558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 /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Relationship Id="rId5" Type="http://schemas.openxmlformats.org/officeDocument/2006/relationships/image" Target="../media/image4.jpeg" /><Relationship Id="rId4" Type="http://schemas.openxmlformats.org/officeDocument/2006/relationships/image" Target="../media/image3.jpe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1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2D7B819-B7FB-BC0D-027F-1179C36030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4845018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017097862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32930930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237824415"/>
                    </a:ext>
                  </a:extLst>
                </a:gridCol>
              </a:tblGrid>
              <a:tr h="2286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7030A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2883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7A2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7A2E3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C7A2E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3879173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E3D0F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E3D0F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4000" dirty="0">
                        <a:solidFill>
                          <a:srgbClr val="FFFF00"/>
                        </a:solidFill>
                        <a:latin typeface="Congenial Black" panose="02000000000000000000" pitchFamily="2" charset="0"/>
                        <a:ea typeface="Congenial Black" panose="02000000000000000000" pitchFamily="2" charset="0"/>
                      </a:endParaRPr>
                    </a:p>
                    <a:p>
                      <a:r>
                        <a:rPr lang="en-GB" sz="2800" dirty="0">
                          <a:solidFill>
                            <a:srgbClr val="FFFF00"/>
                          </a:solidFill>
                          <a:latin typeface="Congenial Black" panose="02000000000000000000" pitchFamily="2" charset="0"/>
                          <a:ea typeface="Congenial Black" panose="02000000000000000000" pitchFamily="2" charset="0"/>
                        </a:rPr>
                        <a:t>       </a:t>
                      </a:r>
                      <a:endParaRPr lang="en-US" sz="2800" dirty="0">
                        <a:solidFill>
                          <a:srgbClr val="FFFF00"/>
                        </a:solidFill>
                        <a:latin typeface="Congenial Black" panose="02000000000000000000" pitchFamily="2" charset="0"/>
                        <a:ea typeface="Congenial Black" panose="02000000000000000000" pitchFamily="2" charset="0"/>
                      </a:endParaRPr>
                    </a:p>
                  </a:txBody>
                  <a:tcPr>
                    <a:solidFill>
                      <a:srgbClr val="E3D0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493524"/>
                  </a:ext>
                </a:extLst>
              </a:tr>
            </a:tbl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81EA9A2B-87E1-D548-7CD2-002531F1E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1405" y="2490787"/>
            <a:ext cx="2447925" cy="187642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DD22D64-4EF0-4380-4E45-9B124B9D34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537" y="515255"/>
            <a:ext cx="3723660" cy="1244828"/>
          </a:xfrm>
          <a:prstGeom prst="roundRect">
            <a:avLst>
              <a:gd name="adj" fmla="val 50000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2323071-9866-1BB1-E9F8-C7F801FAA087}"/>
              </a:ext>
            </a:extLst>
          </p:cNvPr>
          <p:cNvSpPr txBox="1"/>
          <p:nvPr/>
        </p:nvSpPr>
        <p:spPr>
          <a:xfrm>
            <a:off x="8497068" y="5155790"/>
            <a:ext cx="2447925" cy="9136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01815C8-4E5C-4EB3-316F-CBE9E0B40643}"/>
              </a:ext>
            </a:extLst>
          </p:cNvPr>
          <p:cNvSpPr txBox="1"/>
          <p:nvPr/>
        </p:nvSpPr>
        <p:spPr>
          <a:xfrm>
            <a:off x="8558089" y="4827776"/>
            <a:ext cx="3276600" cy="523220"/>
          </a:xfrm>
          <a:prstGeom prst="rect">
            <a:avLst/>
          </a:prstGeom>
          <a:solidFill>
            <a:srgbClr val="AB73D5"/>
          </a:solidFill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en-GB" sz="2800" dirty="0">
                <a:solidFill>
                  <a:srgbClr val="FFFF00"/>
                </a:solidFill>
                <a:latin typeface="Congenial Black" panose="02000503040000020004" pitchFamily="2" charset="0"/>
              </a:rPr>
              <a:t>Ministry of </a:t>
            </a:r>
            <a:r>
              <a:rPr lang="en-GB" sz="2800" dirty="0" err="1">
                <a:solidFill>
                  <a:srgbClr val="FFFF00"/>
                </a:solidFill>
                <a:latin typeface="Congenial Black" panose="02000503040000020004" pitchFamily="2" charset="0"/>
              </a:rPr>
              <a:t>Lehem</a:t>
            </a:r>
            <a:endParaRPr lang="en-US" sz="2800" dirty="0">
              <a:solidFill>
                <a:srgbClr val="FFFF00"/>
              </a:solidFill>
              <a:latin typeface="Congenial Black" panose="02000503040000020004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67CA3F-78DE-535D-F785-26062C0967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6678" y="368897"/>
            <a:ext cx="3398644" cy="139118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7E24DBC-6D50-7DAE-9AF4-5FF7A31AE7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2037" y="2490786"/>
            <a:ext cx="2447925" cy="187642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F836701-37B1-D1D0-A091-9E8F3168B399}"/>
              </a:ext>
            </a:extLst>
          </p:cNvPr>
          <p:cNvSpPr txBox="1"/>
          <p:nvPr/>
        </p:nvSpPr>
        <p:spPr>
          <a:xfrm>
            <a:off x="4457699" y="4827776"/>
            <a:ext cx="3276600" cy="523220"/>
          </a:xfrm>
          <a:prstGeom prst="rect">
            <a:avLst/>
          </a:prstGeom>
          <a:solidFill>
            <a:srgbClr val="AB73D5"/>
          </a:solidFill>
          <a:ln>
            <a:solidFill>
              <a:srgbClr val="7030A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l"/>
            <a:r>
              <a:rPr lang="en-GB" sz="2800" dirty="0">
                <a:solidFill>
                  <a:srgbClr val="FFFF00"/>
                </a:solidFill>
                <a:latin typeface="Congenial Black" panose="02000503040000020004" pitchFamily="2" charset="0"/>
              </a:rPr>
              <a:t>Ministry of </a:t>
            </a:r>
            <a:r>
              <a:rPr lang="en-GB" sz="2800" dirty="0" err="1">
                <a:solidFill>
                  <a:srgbClr val="FFFF00"/>
                </a:solidFill>
                <a:latin typeface="Congenial Black" panose="02000503040000020004" pitchFamily="2" charset="0"/>
              </a:rPr>
              <a:t>Lehem</a:t>
            </a:r>
            <a:endParaRPr lang="en-US" sz="2800" dirty="0">
              <a:solidFill>
                <a:srgbClr val="FFFF00"/>
              </a:solidFill>
              <a:latin typeface="Congenial Black" panose="02000503040000020004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C01C13A-781A-E0F0-1FF4-1D364B9D184A}"/>
              </a:ext>
            </a:extLst>
          </p:cNvPr>
          <p:cNvSpPr txBox="1"/>
          <p:nvPr/>
        </p:nvSpPr>
        <p:spPr>
          <a:xfrm>
            <a:off x="8436045" y="5473778"/>
            <a:ext cx="33986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solidFill>
                  <a:srgbClr val="7030A0"/>
                </a:solidFill>
                <a:latin typeface="Congenial Black" panose="02000503040000020004" pitchFamily="2" charset="0"/>
              </a:rPr>
              <a:t>I am the Bread of Life. Whoever comes to me will never go hungry.</a:t>
            </a:r>
            <a:endParaRPr lang="en-US" sz="2400" dirty="0">
              <a:solidFill>
                <a:srgbClr val="7030A0"/>
              </a:solidFill>
              <a:latin typeface="Congenial Black" panose="02000503040000020004" pitchFamily="2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54CADDC-7739-A7E8-6753-28E9E7C6D7BC}"/>
              </a:ext>
            </a:extLst>
          </p:cNvPr>
          <p:cNvSpPr txBox="1"/>
          <p:nvPr/>
        </p:nvSpPr>
        <p:spPr>
          <a:xfrm>
            <a:off x="4412860" y="5581500"/>
            <a:ext cx="339864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2400" dirty="0">
                <a:solidFill>
                  <a:srgbClr val="7030A0"/>
                </a:solidFill>
                <a:latin typeface="Congenial Black" panose="02000503040000020004" pitchFamily="2" charset="0"/>
              </a:rPr>
              <a:t>Let the hungry eat from the Bread of Life!</a:t>
            </a:r>
            <a:endParaRPr lang="en-US" sz="2400" dirty="0">
              <a:solidFill>
                <a:srgbClr val="7030A0"/>
              </a:solidFill>
              <a:latin typeface="Congenial Black" panose="02000503040000020004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B251A37-EDF3-8D64-FDF7-4D89A344EF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64" y="5973081"/>
            <a:ext cx="2438791" cy="765156"/>
          </a:xfrm>
          <a:prstGeom prst="snip2DiagRect">
            <a:avLst>
              <a:gd name="adj1" fmla="val 0"/>
              <a:gd name="adj2" fmla="val 31491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FB58477-F31C-63A8-C7B7-0E288AFF23A1}"/>
              </a:ext>
            </a:extLst>
          </p:cNvPr>
          <p:cNvSpPr txBox="1"/>
          <p:nvPr/>
        </p:nvSpPr>
        <p:spPr>
          <a:xfrm>
            <a:off x="-6871" y="4591434"/>
            <a:ext cx="4107259" cy="12618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1600" dirty="0">
                <a:solidFill>
                  <a:srgbClr val="FF0000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All the </a:t>
            </a:r>
            <a:r>
              <a:rPr lang="en-GB" sz="1600" dirty="0" err="1">
                <a:solidFill>
                  <a:srgbClr val="FF0000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eath</a:t>
            </a:r>
            <a:r>
              <a:rPr lang="en-GB" sz="1600" dirty="0">
                <a:solidFill>
                  <a:srgbClr val="FF0000"/>
                </a:solidFill>
                <a:latin typeface="Dreaming Outloud Script Pro" panose="03050502040304050704" pitchFamily="66" charset="0"/>
                <a:cs typeface="Dreaming Outloud Script Pro" panose="03050502040304050704" pitchFamily="66" charset="0"/>
              </a:rPr>
              <a:t> is filled with His esteem!</a:t>
            </a:r>
            <a:endParaRPr lang="en-GB" sz="1600" dirty="0">
              <a:solidFill>
                <a:srgbClr val="FFFF00"/>
              </a:solidFill>
              <a:latin typeface="Dreaming Outloud Script Pro" panose="03050502040304050704" pitchFamily="66" charset="0"/>
              <a:cs typeface="Dreaming Outloud Script Pro" panose="03050502040304050704" pitchFamily="66" charset="0"/>
            </a:endParaRPr>
          </a:p>
          <a:p>
            <a:pPr algn="ctr"/>
            <a:r>
              <a:rPr lang="en-GB" sz="1600" dirty="0">
                <a:solidFill>
                  <a:srgbClr val="7030A0"/>
                </a:solidFill>
                <a:latin typeface="Congenial Black" panose="02000503040000020004" pitchFamily="2" charset="0"/>
              </a:rPr>
              <a:t>Samara.rose@ministryoflehem.com</a:t>
            </a:r>
          </a:p>
          <a:p>
            <a:pPr algn="ctr"/>
            <a:r>
              <a:rPr lang="en-GB" sz="1600" dirty="0" err="1">
                <a:solidFill>
                  <a:srgbClr val="7030A0"/>
                </a:solidFill>
                <a:latin typeface="Congenial Black" panose="02000503040000020004" pitchFamily="2" charset="0"/>
              </a:rPr>
              <a:t>www.ministryoflehem.com</a:t>
            </a:r>
            <a:endParaRPr lang="en-GB" sz="1600" dirty="0">
              <a:solidFill>
                <a:srgbClr val="7030A0"/>
              </a:solidFill>
              <a:latin typeface="Congenial Black" panose="02000503040000020004" pitchFamily="2" charset="0"/>
            </a:endParaRPr>
          </a:p>
          <a:p>
            <a:pPr algn="ctr"/>
            <a:r>
              <a:rPr lang="en-GB" sz="1400" b="1" dirty="0">
                <a:solidFill>
                  <a:srgbClr val="FF0000"/>
                </a:solidFill>
                <a:latin typeface="Felix Titling" panose="02000000000000000000" pitchFamily="2" charset="0"/>
                <a:ea typeface="Felix Titling" panose="02000000000000000000" pitchFamily="2" charset="0"/>
                <a:cs typeface="Dreaming Outloud Script Pro" panose="03050502040304050704" pitchFamily="66" charset="0"/>
              </a:rPr>
              <a:t>Founded upon the restored word of the Father:</a:t>
            </a:r>
            <a:endParaRPr lang="en-US" sz="1400" b="1" dirty="0">
              <a:solidFill>
                <a:srgbClr val="FF0000"/>
              </a:solidFill>
              <a:latin typeface="Felix Titling" panose="02000000000000000000" pitchFamily="2" charset="0"/>
              <a:ea typeface="Felix Titling" panose="02000000000000000000" pitchFamily="2" charset="0"/>
              <a:cs typeface="Dreaming Outloud Script Pro" panose="03050502040304050704" pitchFamily="66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7F79491-3824-80AC-48E8-DCF1CE6D5F89}"/>
              </a:ext>
            </a:extLst>
          </p:cNvPr>
          <p:cNvSpPr txBox="1"/>
          <p:nvPr/>
        </p:nvSpPr>
        <p:spPr>
          <a:xfrm>
            <a:off x="36259" y="2490231"/>
            <a:ext cx="402188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sz="2800" dirty="0">
                <a:solidFill>
                  <a:srgbClr val="FFFF65"/>
                </a:solidFill>
                <a:latin typeface="Congenial Black" panose="02000503040000020004" pitchFamily="2" charset="0"/>
              </a:rPr>
              <a:t>Ministerial Details</a:t>
            </a:r>
            <a:endParaRPr lang="en-US" sz="2800" dirty="0">
              <a:solidFill>
                <a:srgbClr val="FFFF65"/>
              </a:solidFill>
              <a:latin typeface="Congenial Black" panose="02000503040000020004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AB1D8A3-9064-6296-F3E4-D6B224F00521}"/>
              </a:ext>
            </a:extLst>
          </p:cNvPr>
          <p:cNvSpPr txBox="1"/>
          <p:nvPr/>
        </p:nvSpPr>
        <p:spPr>
          <a:xfrm>
            <a:off x="78135" y="3214350"/>
            <a:ext cx="37807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endParaRPr lang="en-GB" sz="1600" dirty="0">
              <a:solidFill>
                <a:schemeClr val="bg1"/>
              </a:solidFill>
              <a:latin typeface="Congenial Black" panose="02000503040000020004" pitchFamily="2" charset="0"/>
            </a:endParaRPr>
          </a:p>
          <a:p>
            <a:pPr algn="ctr"/>
            <a:r>
              <a:rPr lang="en-GB" sz="1600" dirty="0">
                <a:latin typeface="Congenial Black" panose="02000503040000020004" pitchFamily="2" charset="0"/>
              </a:rPr>
              <a:t>Canterbury City High Street:</a:t>
            </a:r>
          </a:p>
          <a:p>
            <a:pPr algn="ctr"/>
            <a:r>
              <a:rPr lang="en-GB" sz="1600" dirty="0">
                <a:solidFill>
                  <a:schemeClr val="bg1"/>
                </a:solidFill>
                <a:latin typeface="Congenial Black" panose="02000503040000020004" pitchFamily="2" charset="0"/>
              </a:rPr>
              <a:t>2</a:t>
            </a:r>
            <a:r>
              <a:rPr lang="en-GB" sz="1600" baseline="30000" dirty="0">
                <a:solidFill>
                  <a:schemeClr val="bg1"/>
                </a:solidFill>
                <a:latin typeface="Congenial Black" panose="02000503040000020004" pitchFamily="2" charset="0"/>
              </a:rPr>
              <a:t>nd</a:t>
            </a:r>
            <a:r>
              <a:rPr lang="en-GB" sz="1600" dirty="0">
                <a:solidFill>
                  <a:schemeClr val="bg1"/>
                </a:solidFill>
                <a:latin typeface="Congenial Black" panose="02000503040000020004" pitchFamily="2" charset="0"/>
              </a:rPr>
              <a:t> &amp; 4</a:t>
            </a:r>
            <a:r>
              <a:rPr lang="en-GB" sz="1600" baseline="30000" dirty="0">
                <a:solidFill>
                  <a:schemeClr val="bg1"/>
                </a:solidFill>
                <a:latin typeface="Congenial Black" panose="02000503040000020004" pitchFamily="2" charset="0"/>
              </a:rPr>
              <a:t>th</a:t>
            </a:r>
            <a:r>
              <a:rPr lang="en-GB" sz="1600" dirty="0">
                <a:solidFill>
                  <a:schemeClr val="bg1"/>
                </a:solidFill>
                <a:latin typeface="Congenial Black" panose="02000503040000020004" pitchFamily="2" charset="0"/>
              </a:rPr>
              <a:t> </a:t>
            </a:r>
            <a:r>
              <a:rPr lang="en-GB" sz="1600">
                <a:solidFill>
                  <a:schemeClr val="bg1"/>
                </a:solidFill>
                <a:latin typeface="Congenial Black" panose="02000503040000020004" pitchFamily="2" charset="0"/>
              </a:rPr>
              <a:t>Saturday 11.00 </a:t>
            </a:r>
            <a:r>
              <a:rPr lang="en-GB" sz="1600" dirty="0">
                <a:solidFill>
                  <a:schemeClr val="bg1"/>
                </a:solidFill>
                <a:latin typeface="Congenial Black" panose="02000503040000020004" pitchFamily="2" charset="0"/>
              </a:rPr>
              <a:t>-16.00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E4BEEB3-43F3-A273-F8D8-1BADC2CA956C}"/>
              </a:ext>
            </a:extLst>
          </p:cNvPr>
          <p:cNvSpPr txBox="1"/>
          <p:nvPr/>
        </p:nvSpPr>
        <p:spPr>
          <a:xfrm>
            <a:off x="18558" y="53590"/>
            <a:ext cx="389990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dirty="0">
                <a:solidFill>
                  <a:srgbClr val="FFFE99"/>
                </a:solidFill>
                <a:latin typeface="Congenial Black" panose="02000503040000020004" pitchFamily="2" charset="0"/>
              </a:rPr>
              <a:t>They need not go away; You give them something to eat. </a:t>
            </a:r>
          </a:p>
          <a:p>
            <a:pPr algn="l"/>
            <a:r>
              <a:rPr lang="en-GB" dirty="0">
                <a:solidFill>
                  <a:srgbClr val="FF0000"/>
                </a:solidFill>
                <a:latin typeface="Congenial Black" panose="02000503040000020004" pitchFamily="2" charset="0"/>
              </a:rPr>
              <a:t>Matthew 14:16</a:t>
            </a:r>
          </a:p>
          <a:p>
            <a:pPr algn="l"/>
            <a:r>
              <a:rPr lang="en-GB" dirty="0">
                <a:solidFill>
                  <a:srgbClr val="FFFE99"/>
                </a:solidFill>
                <a:latin typeface="Congenial Black" panose="02000503040000020004" pitchFamily="2" charset="0"/>
              </a:rPr>
              <a:t>Feed the hungry, and help those in trouble. </a:t>
            </a:r>
          </a:p>
          <a:p>
            <a:pPr algn="l"/>
            <a:r>
              <a:rPr lang="en-GB" dirty="0">
                <a:solidFill>
                  <a:srgbClr val="FF0000"/>
                </a:solidFill>
                <a:latin typeface="Congenial Black" panose="02000503040000020004" pitchFamily="2" charset="0"/>
              </a:rPr>
              <a:t>Isaiah 58:10</a:t>
            </a:r>
          </a:p>
          <a:p>
            <a:pPr algn="ctr"/>
            <a:r>
              <a:rPr lang="en-GB" sz="1600" dirty="0" err="1">
                <a:solidFill>
                  <a:srgbClr val="FFFF00"/>
                </a:solidFill>
                <a:latin typeface="Dreaming Outloud Script Pro" panose="02000000000000000000" pitchFamily="2" charset="0"/>
                <a:ea typeface="Dreaming Outloud Script Pro" panose="02000000000000000000" pitchFamily="2" charset="0"/>
              </a:rPr>
              <a:t>Qodesh</a:t>
            </a:r>
            <a:r>
              <a:rPr lang="en-GB" sz="1600" dirty="0">
                <a:solidFill>
                  <a:srgbClr val="FFFF00"/>
                </a:solidFill>
                <a:latin typeface="Dreaming Outloud Script Pro" panose="02000000000000000000" pitchFamily="2" charset="0"/>
                <a:ea typeface="Dreaming Outloud Script Pro" panose="02000000000000000000" pitchFamily="2" charset="0"/>
              </a:rPr>
              <a:t>, </a:t>
            </a:r>
            <a:r>
              <a:rPr lang="en-GB" sz="1600" dirty="0" err="1">
                <a:solidFill>
                  <a:srgbClr val="FFFF00"/>
                </a:solidFill>
                <a:latin typeface="Dreaming Outloud Script Pro" panose="02000000000000000000" pitchFamily="2" charset="0"/>
                <a:ea typeface="Dreaming Outloud Script Pro" panose="02000000000000000000" pitchFamily="2" charset="0"/>
              </a:rPr>
              <a:t>qodesh</a:t>
            </a:r>
            <a:r>
              <a:rPr lang="en-GB" sz="1600" dirty="0">
                <a:solidFill>
                  <a:srgbClr val="FFFF00"/>
                </a:solidFill>
                <a:latin typeface="Dreaming Outloud Script Pro" panose="02000000000000000000" pitchFamily="2" charset="0"/>
                <a:ea typeface="Dreaming Outloud Script Pro" panose="02000000000000000000" pitchFamily="2" charset="0"/>
              </a:rPr>
              <a:t>, </a:t>
            </a:r>
            <a:r>
              <a:rPr lang="en-GB" sz="1600" dirty="0" err="1">
                <a:solidFill>
                  <a:srgbClr val="FFFF00"/>
                </a:solidFill>
                <a:latin typeface="Dreaming Outloud Script Pro" panose="02000000000000000000" pitchFamily="2" charset="0"/>
                <a:ea typeface="Dreaming Outloud Script Pro" panose="02000000000000000000" pitchFamily="2" charset="0"/>
              </a:rPr>
              <a:t>qodesh</a:t>
            </a:r>
            <a:r>
              <a:rPr lang="en-GB" sz="1600" dirty="0">
                <a:solidFill>
                  <a:srgbClr val="FFFF00"/>
                </a:solidFill>
                <a:latin typeface="Dreaming Outloud Script Pro" panose="02000000000000000000" pitchFamily="2" charset="0"/>
                <a:ea typeface="Dreaming Outloud Script Pro" panose="02000000000000000000" pitchFamily="2" charset="0"/>
              </a:rPr>
              <a:t> is YHWH of hosts;</a:t>
            </a:r>
            <a:endParaRPr lang="en-US" sz="1600" dirty="0">
              <a:solidFill>
                <a:srgbClr val="FFFF00"/>
              </a:solidFill>
              <a:latin typeface="Dreaming Outloud Script Pro" panose="02000000000000000000" pitchFamily="2" charset="0"/>
              <a:ea typeface="Dreaming Outloud Script Pr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223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0B46F841-8567-5B9E-E0AB-A06F366F17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2574678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3330670901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639499568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381190836"/>
                    </a:ext>
                  </a:extLst>
                </a:gridCol>
              </a:tblGrid>
              <a:tr h="2286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4154359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FE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FE99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FE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6278759"/>
                  </a:ext>
                </a:extLst>
              </a:tr>
              <a:tr h="228600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1035176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BDC8829A-EB57-5D3D-4BCB-D2EB4A7A29DA}"/>
              </a:ext>
            </a:extLst>
          </p:cNvPr>
          <p:cNvSpPr txBox="1"/>
          <p:nvPr/>
        </p:nvSpPr>
        <p:spPr>
          <a:xfrm>
            <a:off x="400243" y="1515025"/>
            <a:ext cx="37345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dirty="0">
                <a:solidFill>
                  <a:srgbClr val="7030A0"/>
                </a:solidFill>
                <a:latin typeface="Congenial Black" panose="02000503040000020004" pitchFamily="2" charset="0"/>
              </a:rPr>
              <a:t>My Testimony</a:t>
            </a:r>
            <a:endParaRPr lang="en-US" sz="3600" dirty="0">
              <a:solidFill>
                <a:srgbClr val="7030A0"/>
              </a:solidFill>
              <a:latin typeface="Congenial Black" panose="02000503040000020004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BDC243-C8E3-A726-BA1A-1AF07482E001}"/>
              </a:ext>
            </a:extLst>
          </p:cNvPr>
          <p:cNvSpPr txBox="1"/>
          <p:nvPr/>
        </p:nvSpPr>
        <p:spPr>
          <a:xfrm>
            <a:off x="174720" y="2333685"/>
            <a:ext cx="408170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dirty="0">
                <a:solidFill>
                  <a:srgbClr val="7030A0"/>
                </a:solidFill>
                <a:latin typeface="Congenial Black" panose="02000503040000020004" pitchFamily="2" charset="0"/>
              </a:rPr>
              <a:t>I had a near death experience, due to a fatal overdose of opiates, I experienced and witnessed unimaginable things.</a:t>
            </a:r>
          </a:p>
          <a:p>
            <a:pPr algn="l"/>
            <a:r>
              <a:rPr lang="en-GB" sz="2400" dirty="0">
                <a:solidFill>
                  <a:srgbClr val="7030A0"/>
                </a:solidFill>
                <a:latin typeface="Congenial Black" panose="02000503040000020004" pitchFamily="2" charset="0"/>
              </a:rPr>
              <a:t>After asking for discernment and receiving; It was confirmed that I was saved by the blood of Jesus.</a:t>
            </a:r>
            <a:endParaRPr lang="en-US" sz="2400" dirty="0">
              <a:solidFill>
                <a:srgbClr val="7030A0"/>
              </a:solidFill>
              <a:latin typeface="Congenial Black" panose="02000503040000020004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19CC727-C6E9-B76C-45BE-E0A13B90F2A6}"/>
              </a:ext>
            </a:extLst>
          </p:cNvPr>
          <p:cNvSpPr txBox="1"/>
          <p:nvPr/>
        </p:nvSpPr>
        <p:spPr>
          <a:xfrm>
            <a:off x="4436531" y="1515025"/>
            <a:ext cx="35806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dirty="0">
                <a:solidFill>
                  <a:srgbClr val="7030A0"/>
                </a:solidFill>
                <a:latin typeface="Congenial Black" panose="02000503040000020004" pitchFamily="2" charset="0"/>
              </a:rPr>
              <a:t>His Placement</a:t>
            </a:r>
            <a:endParaRPr lang="en-US" sz="3600" dirty="0">
              <a:solidFill>
                <a:srgbClr val="7030A0"/>
              </a:solidFill>
              <a:latin typeface="Congenial Black" panose="0200050304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6F92F33-7BFE-E51F-E387-A63077D3D647}"/>
              </a:ext>
            </a:extLst>
          </p:cNvPr>
          <p:cNvSpPr txBox="1"/>
          <p:nvPr/>
        </p:nvSpPr>
        <p:spPr>
          <a:xfrm>
            <a:off x="4147321" y="2358235"/>
            <a:ext cx="3897355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dirty="0">
                <a:solidFill>
                  <a:srgbClr val="7030A0"/>
                </a:solidFill>
                <a:latin typeface="Congenial Black" panose="02000503040000020004" pitchFamily="2" charset="0"/>
              </a:rPr>
              <a:t>There are no coincidences in Elohim. In  my last place of work things became financially untenable. As a result I would suffer, struggle to remain afloat, and at times faced hunger. I joined a food factory and received the blessings. Affordable food, etc.</a:t>
            </a:r>
            <a:endParaRPr lang="en-US" sz="2400" dirty="0">
              <a:solidFill>
                <a:srgbClr val="7030A0"/>
              </a:solidFill>
              <a:latin typeface="Congenial Black" panose="02000503040000020004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278A76-F20F-EC22-2341-D7BCD9A7FCC9}"/>
              </a:ext>
            </a:extLst>
          </p:cNvPr>
          <p:cNvSpPr txBox="1"/>
          <p:nvPr/>
        </p:nvSpPr>
        <p:spPr>
          <a:xfrm>
            <a:off x="8663709" y="1515025"/>
            <a:ext cx="3054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3600" dirty="0">
                <a:solidFill>
                  <a:srgbClr val="7030A0"/>
                </a:solidFill>
                <a:latin typeface="Congenial Black" panose="02000503040000020004" pitchFamily="2" charset="0"/>
              </a:rPr>
              <a:t>Our Mission</a:t>
            </a:r>
            <a:endParaRPr lang="en-US" sz="3600" dirty="0">
              <a:solidFill>
                <a:srgbClr val="7030A0"/>
              </a:solidFill>
              <a:latin typeface="Congenial Black" panose="02000503040000020004" pitchFamily="2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48C0403-4E1F-6C57-F0D7-AA3E494E46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243" y="184476"/>
            <a:ext cx="3276600" cy="10953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E4D6D30-3313-B5CC-E5F2-4258E7D8BA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1258" y="222771"/>
            <a:ext cx="2949483" cy="10953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AC9D092-B865-F605-D15E-F404A88A5A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251" y="374299"/>
            <a:ext cx="1262301" cy="967601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CE8985-4D3B-CAF4-B7DC-C300DD7DB98E}"/>
              </a:ext>
            </a:extLst>
          </p:cNvPr>
          <p:cNvSpPr txBox="1"/>
          <p:nvPr/>
        </p:nvSpPr>
        <p:spPr>
          <a:xfrm>
            <a:off x="8107794" y="2273419"/>
            <a:ext cx="416598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2400" b="1" i="1" dirty="0">
                <a:solidFill>
                  <a:srgbClr val="FF0000"/>
                </a:solidFill>
                <a:latin typeface="Congenial Black" panose="02000503040000020004" pitchFamily="2" charset="0"/>
              </a:rPr>
              <a:t>‘To provide nourishment and hope to the greatest suffering’</a:t>
            </a:r>
          </a:p>
          <a:p>
            <a:pPr algn="l"/>
            <a:r>
              <a:rPr lang="en-GB" sz="2000" b="1" dirty="0">
                <a:latin typeface="Fairwater Script Light" panose="02000000000000000000" pitchFamily="2" charset="0"/>
                <a:ea typeface="Fairwater Script Light" panose="02000000000000000000" pitchFamily="2" charset="0"/>
              </a:rPr>
              <a:t>The Holy Spirit has put it upon me to use my position, blessings and gifts for this purpose.</a:t>
            </a:r>
          </a:p>
          <a:p>
            <a:pPr algn="l"/>
            <a:endParaRPr lang="en-GB" sz="2000" b="1" dirty="0">
              <a:latin typeface="Fairwater Script Light" panose="02000000000000000000" pitchFamily="2" charset="0"/>
              <a:ea typeface="Fairwater Script Light" panose="02000000000000000000" pitchFamily="2" charset="0"/>
            </a:endParaRPr>
          </a:p>
          <a:p>
            <a:pPr algn="l"/>
            <a:r>
              <a:rPr lang="en-GB" sz="2400" dirty="0">
                <a:solidFill>
                  <a:srgbClr val="AB73D5"/>
                </a:solidFill>
                <a:latin typeface="Congenial Black" panose="02000503040000020004" pitchFamily="2" charset="0"/>
              </a:rPr>
              <a:t>This ministry will be one that is continuously moving to meet it’s candidates; Feeding with both food, and the word of life.</a:t>
            </a:r>
            <a:endParaRPr lang="en-US" sz="2400" dirty="0">
              <a:solidFill>
                <a:srgbClr val="AB73D5"/>
              </a:solidFill>
              <a:latin typeface="Congenial Black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913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2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Samara Rose</dc:creator>
  <cp:lastModifiedBy>Samara Rose</cp:lastModifiedBy>
  <cp:revision>25</cp:revision>
  <dcterms:created xsi:type="dcterms:W3CDTF">2024-03-29T10:09:18Z</dcterms:created>
  <dcterms:modified xsi:type="dcterms:W3CDTF">2024-07-28T15:14:05Z</dcterms:modified>
</cp:coreProperties>
</file>